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4B8"/>
    <a:srgbClr val="6CC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040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5615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80004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6651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462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104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8325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651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106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745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51015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2567-C80F-4B53-AD12-D1172FCEAAEE}" type="datetimeFigureOut">
              <a:rPr lang="nl-BE" smtClean="0"/>
              <a:t>6/06/2017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27B2-CF53-420C-8B21-26BCAF1D626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5094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Autofit/>
          </a:bodyPr>
          <a:lstStyle/>
          <a:p>
            <a:r>
              <a:rPr lang="nl-BE" sz="5500" b="1" dirty="0" smtClean="0">
                <a:solidFill>
                  <a:srgbClr val="6CC24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schoolkostenfonds</a:t>
            </a:r>
            <a:endParaRPr lang="nl-BE" sz="5500" b="1" dirty="0">
              <a:solidFill>
                <a:srgbClr val="6CC24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6BA4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Opvolging</a:t>
            </a:r>
          </a:p>
          <a:p>
            <a:r>
              <a:rPr lang="nl-BE" dirty="0" smtClean="0">
                <a:solidFill>
                  <a:srgbClr val="6BA4B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Rondetafel kinderarmoede</a:t>
            </a:r>
            <a:endParaRPr lang="nl-BE" dirty="0">
              <a:solidFill>
                <a:srgbClr val="6BA4B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64" y="5949280"/>
            <a:ext cx="2087786" cy="6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159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nl-BE" dirty="0" smtClean="0">
                <a:solidFill>
                  <a:srgbClr val="6CC24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schoolkostenfonds</a:t>
            </a:r>
            <a:endParaRPr lang="nl-BE" dirty="0">
              <a:solidFill>
                <a:srgbClr val="6CC24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3577" y="1160585"/>
            <a:ext cx="8229600" cy="5220743"/>
          </a:xfrm>
        </p:spPr>
        <p:txBody>
          <a:bodyPr/>
          <a:lstStyle/>
          <a:p>
            <a:r>
              <a:rPr lang="nl-BE" dirty="0" smtClean="0">
                <a:solidFill>
                  <a:srgbClr val="6BA4B8"/>
                </a:solidFill>
              </a:rPr>
              <a:t>Iedere school ontvangt een bedrag à rato van het aantal leerlingen + gemiddelde van 4 SES indicatoren</a:t>
            </a:r>
          </a:p>
          <a:p>
            <a:pPr marL="0" indent="0">
              <a:buNone/>
            </a:pPr>
            <a:endParaRPr lang="nl-BE" dirty="0">
              <a:solidFill>
                <a:srgbClr val="6BA4B8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64" y="5949280"/>
            <a:ext cx="2087786" cy="6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38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933" y="21954"/>
            <a:ext cx="9385933" cy="6338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93296"/>
            <a:ext cx="2087786" cy="6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0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/>
          <a:lstStyle/>
          <a:p>
            <a:r>
              <a:rPr lang="nl-BE" dirty="0" smtClean="0">
                <a:solidFill>
                  <a:srgbClr val="6CC24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schoolkostenfonds</a:t>
            </a:r>
            <a:endParaRPr lang="nl-BE" dirty="0">
              <a:solidFill>
                <a:srgbClr val="6CC24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3577" y="1160585"/>
            <a:ext cx="8229600" cy="5220743"/>
          </a:xfrm>
        </p:spPr>
        <p:txBody>
          <a:bodyPr/>
          <a:lstStyle/>
          <a:p>
            <a:r>
              <a:rPr lang="nl-BE" dirty="0" smtClean="0">
                <a:solidFill>
                  <a:srgbClr val="6BA4B8"/>
                </a:solidFill>
              </a:rPr>
              <a:t>Fonds wordt </a:t>
            </a:r>
            <a:r>
              <a:rPr lang="nl-BE" b="1" dirty="0" smtClean="0">
                <a:solidFill>
                  <a:srgbClr val="6BA4B8"/>
                </a:solidFill>
              </a:rPr>
              <a:t>door de school zelf beheerd</a:t>
            </a:r>
          </a:p>
          <a:p>
            <a:r>
              <a:rPr lang="nl-BE" dirty="0" smtClean="0">
                <a:solidFill>
                  <a:srgbClr val="6BA4B8"/>
                </a:solidFill>
              </a:rPr>
              <a:t>Mogelijkheid om </a:t>
            </a:r>
            <a:r>
              <a:rPr lang="nl-BE" b="1" dirty="0" smtClean="0">
                <a:solidFill>
                  <a:srgbClr val="6BA4B8"/>
                </a:solidFill>
              </a:rPr>
              <a:t>leerlingen</a:t>
            </a:r>
            <a:r>
              <a:rPr lang="nl-BE" dirty="0" smtClean="0">
                <a:solidFill>
                  <a:srgbClr val="6BA4B8"/>
                </a:solidFill>
              </a:rPr>
              <a:t> te ondersteunen wat schoolkosten betreft</a:t>
            </a:r>
          </a:p>
          <a:p>
            <a:r>
              <a:rPr lang="nl-BE" b="1" dirty="0" smtClean="0">
                <a:solidFill>
                  <a:srgbClr val="6BA4B8"/>
                </a:solidFill>
              </a:rPr>
              <a:t>Bestedingsraamwerk</a:t>
            </a:r>
            <a:r>
              <a:rPr lang="nl-BE" dirty="0" smtClean="0">
                <a:solidFill>
                  <a:srgbClr val="6BA4B8"/>
                </a:solidFill>
              </a:rPr>
              <a:t> opgesteld door werkgroep</a:t>
            </a:r>
          </a:p>
          <a:p>
            <a:r>
              <a:rPr lang="nl-BE" dirty="0" smtClean="0">
                <a:solidFill>
                  <a:srgbClr val="6BA4B8"/>
                </a:solidFill>
              </a:rPr>
              <a:t>Inzet van middelen grotendeels zelf bepalen</a:t>
            </a:r>
          </a:p>
          <a:p>
            <a:endParaRPr lang="nl-BE" dirty="0">
              <a:solidFill>
                <a:srgbClr val="6BA4B8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64" y="5949280"/>
            <a:ext cx="2087786" cy="6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67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nl-BE" dirty="0" smtClean="0">
                <a:solidFill>
                  <a:srgbClr val="6CC24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schoolkostenplan</a:t>
            </a:r>
            <a:endParaRPr lang="nl-BE" dirty="0">
              <a:solidFill>
                <a:srgbClr val="6CC24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nl-BE" dirty="0" smtClean="0">
                <a:solidFill>
                  <a:srgbClr val="6BA4B8"/>
                </a:solidFill>
              </a:rPr>
              <a:t>Iedere school stelt een schooleigen </a:t>
            </a:r>
            <a:r>
              <a:rPr lang="nl-BE" b="1" dirty="0" smtClean="0">
                <a:solidFill>
                  <a:srgbClr val="6BA4B8"/>
                </a:solidFill>
              </a:rPr>
              <a:t>schoolkostenplan</a:t>
            </a:r>
            <a:r>
              <a:rPr lang="nl-BE" dirty="0" smtClean="0">
                <a:solidFill>
                  <a:srgbClr val="6BA4B8"/>
                </a:solidFill>
              </a:rPr>
              <a:t> op.</a:t>
            </a:r>
          </a:p>
          <a:p>
            <a:r>
              <a:rPr lang="nl-BE" dirty="0" smtClean="0">
                <a:solidFill>
                  <a:srgbClr val="6BA4B8"/>
                </a:solidFill>
              </a:rPr>
              <a:t>OCMW voorziet hier </a:t>
            </a:r>
            <a:r>
              <a:rPr lang="nl-BE" b="1" dirty="0" smtClean="0">
                <a:solidFill>
                  <a:srgbClr val="6BA4B8"/>
                </a:solidFill>
              </a:rPr>
              <a:t>externe begeleiding </a:t>
            </a:r>
            <a:r>
              <a:rPr lang="nl-BE" dirty="0" smtClean="0">
                <a:solidFill>
                  <a:srgbClr val="6BA4B8"/>
                </a:solidFill>
              </a:rPr>
              <a:t>door gespecialiseerde diensten</a:t>
            </a:r>
          </a:p>
          <a:p>
            <a:r>
              <a:rPr lang="nl-BE" dirty="0" smtClean="0">
                <a:solidFill>
                  <a:srgbClr val="6BA4B8"/>
                </a:solidFill>
              </a:rPr>
              <a:t>Plan opstellen in najaar 2017 + in voorjaar 2018 evalueren en bijsturen waar nodig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64" y="5949280"/>
            <a:ext cx="2087786" cy="6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42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4799"/>
            <a:ext cx="8229600" cy="1143000"/>
          </a:xfrm>
        </p:spPr>
        <p:txBody>
          <a:bodyPr/>
          <a:lstStyle/>
          <a:p>
            <a:r>
              <a:rPr lang="nl-BE" dirty="0" smtClean="0">
                <a:solidFill>
                  <a:srgbClr val="6CC24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planning</a:t>
            </a:r>
            <a:endParaRPr lang="nl-BE" dirty="0">
              <a:solidFill>
                <a:srgbClr val="6CC24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049126"/>
          </a:xfrm>
        </p:spPr>
        <p:txBody>
          <a:bodyPr/>
          <a:lstStyle/>
          <a:p>
            <a:r>
              <a:rPr lang="nl-BE" b="1" dirty="0" smtClean="0">
                <a:solidFill>
                  <a:srgbClr val="6BA4B8"/>
                </a:solidFill>
              </a:rPr>
              <a:t>Juni 2017</a:t>
            </a:r>
            <a:r>
              <a:rPr lang="nl-BE" dirty="0" smtClean="0">
                <a:solidFill>
                  <a:srgbClr val="6BA4B8"/>
                </a:solidFill>
              </a:rPr>
              <a:t>: inleidende gesprekken met directies/ zorgleerkrachten</a:t>
            </a:r>
          </a:p>
          <a:p>
            <a:r>
              <a:rPr lang="nl-BE" b="1" dirty="0" smtClean="0">
                <a:solidFill>
                  <a:srgbClr val="6BA4B8"/>
                </a:solidFill>
              </a:rPr>
              <a:t>September – december 2017</a:t>
            </a:r>
            <a:r>
              <a:rPr lang="nl-BE" dirty="0" smtClean="0">
                <a:solidFill>
                  <a:srgbClr val="6BA4B8"/>
                </a:solidFill>
              </a:rPr>
              <a:t>: 3 sessies (sensibilisering – aanzet schoolkostenplan -  inzetten op preventieve maatregelen)</a:t>
            </a:r>
          </a:p>
          <a:p>
            <a:r>
              <a:rPr lang="nl-BE" b="1" dirty="0" smtClean="0">
                <a:solidFill>
                  <a:srgbClr val="6BA4B8"/>
                </a:solidFill>
              </a:rPr>
              <a:t>December 2017</a:t>
            </a:r>
            <a:r>
              <a:rPr lang="nl-BE" dirty="0" smtClean="0">
                <a:solidFill>
                  <a:srgbClr val="6BA4B8"/>
                </a:solidFill>
              </a:rPr>
              <a:t>: afwerken schoolkostenplan</a:t>
            </a:r>
          </a:p>
          <a:p>
            <a:r>
              <a:rPr lang="nl-BE" b="1" dirty="0" smtClean="0">
                <a:solidFill>
                  <a:srgbClr val="6BA4B8"/>
                </a:solidFill>
              </a:rPr>
              <a:t>Maart 2018</a:t>
            </a:r>
            <a:r>
              <a:rPr lang="nl-BE" dirty="0" smtClean="0">
                <a:solidFill>
                  <a:srgbClr val="6BA4B8"/>
                </a:solidFill>
              </a:rPr>
              <a:t>: curatieve maatregelen</a:t>
            </a:r>
          </a:p>
          <a:p>
            <a:r>
              <a:rPr lang="nl-BE" b="1" dirty="0" smtClean="0">
                <a:solidFill>
                  <a:srgbClr val="6BA4B8"/>
                </a:solidFill>
              </a:rPr>
              <a:t>Mei 2018</a:t>
            </a:r>
            <a:r>
              <a:rPr lang="nl-BE" dirty="0" smtClean="0">
                <a:solidFill>
                  <a:srgbClr val="6BA4B8"/>
                </a:solidFill>
              </a:rPr>
              <a:t>: school- en netoverschrijdend netwerkmoment</a:t>
            </a:r>
            <a:endParaRPr lang="nl-BE" dirty="0">
              <a:solidFill>
                <a:srgbClr val="6BA4B8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64" y="5949280"/>
            <a:ext cx="2087786" cy="6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65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nl-BE" dirty="0" smtClean="0">
                <a:solidFill>
                  <a:srgbClr val="6CC24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vrijetijdspas</a:t>
            </a:r>
            <a:endParaRPr lang="nl-BE" dirty="0">
              <a:solidFill>
                <a:srgbClr val="6CC24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BE" b="1" dirty="0" smtClean="0">
                <a:solidFill>
                  <a:srgbClr val="6BA4B8"/>
                </a:solidFill>
              </a:rPr>
              <a:t>VOORSTEL</a:t>
            </a:r>
            <a:endParaRPr lang="nl-BE" b="1" dirty="0" smtClean="0">
              <a:solidFill>
                <a:srgbClr val="6BA4B8"/>
              </a:solidFill>
            </a:endParaRPr>
          </a:p>
          <a:p>
            <a:r>
              <a:rPr lang="nl-BE" dirty="0" smtClean="0">
                <a:solidFill>
                  <a:srgbClr val="6BA4B8"/>
                </a:solidFill>
              </a:rPr>
              <a:t>Indexering volgens </a:t>
            </a:r>
            <a:r>
              <a:rPr lang="nl-BE" b="1" dirty="0" smtClean="0">
                <a:solidFill>
                  <a:srgbClr val="6BA4B8"/>
                </a:solidFill>
              </a:rPr>
              <a:t>maximumfactuur</a:t>
            </a:r>
          </a:p>
          <a:p>
            <a:r>
              <a:rPr lang="nl-BE" dirty="0" smtClean="0">
                <a:solidFill>
                  <a:srgbClr val="6BA4B8"/>
                </a:solidFill>
              </a:rPr>
              <a:t>Ook voor </a:t>
            </a:r>
            <a:r>
              <a:rPr lang="nl-BE" b="1" dirty="0" smtClean="0">
                <a:solidFill>
                  <a:srgbClr val="6BA4B8"/>
                </a:solidFill>
              </a:rPr>
              <a:t>pleegkinderen</a:t>
            </a:r>
            <a:r>
              <a:rPr lang="nl-BE" dirty="0" smtClean="0">
                <a:solidFill>
                  <a:srgbClr val="6BA4B8"/>
                </a:solidFill>
              </a:rPr>
              <a:t> en kinderen die in een </a:t>
            </a:r>
            <a:r>
              <a:rPr lang="nl-BE" b="1" dirty="0" smtClean="0">
                <a:solidFill>
                  <a:srgbClr val="6BA4B8"/>
                </a:solidFill>
              </a:rPr>
              <a:t>instelling</a:t>
            </a:r>
            <a:r>
              <a:rPr lang="nl-BE" dirty="0" smtClean="0">
                <a:solidFill>
                  <a:srgbClr val="6BA4B8"/>
                </a:solidFill>
              </a:rPr>
              <a:t> verblijven</a:t>
            </a:r>
          </a:p>
          <a:p>
            <a:r>
              <a:rPr lang="nl-BE" dirty="0" smtClean="0">
                <a:solidFill>
                  <a:srgbClr val="6BA4B8"/>
                </a:solidFill>
              </a:rPr>
              <a:t>Ook voor basisaankopen nodig voor de </a:t>
            </a:r>
            <a:r>
              <a:rPr lang="nl-BE" b="1" dirty="0" smtClean="0">
                <a:solidFill>
                  <a:srgbClr val="6BA4B8"/>
                </a:solidFill>
              </a:rPr>
              <a:t>academie</a:t>
            </a:r>
            <a:endParaRPr lang="nl-BE" b="1" dirty="0">
              <a:solidFill>
                <a:srgbClr val="6BA4B8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564" y="5949280"/>
            <a:ext cx="2087786" cy="68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18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rgbClr val="6CC24A"/>
                </a:solidFill>
              </a:rPr>
              <a:t>Medische – en revalidatiekosten</a:t>
            </a:r>
            <a:endParaRPr lang="nl-BE" dirty="0">
              <a:solidFill>
                <a:srgbClr val="6CC24A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12568"/>
          </a:xfrm>
        </p:spPr>
        <p:txBody>
          <a:bodyPr>
            <a:normAutofit/>
          </a:bodyPr>
          <a:lstStyle/>
          <a:p>
            <a:r>
              <a:rPr lang="nl-BE" b="1" dirty="0" smtClean="0">
                <a:solidFill>
                  <a:srgbClr val="6BA4B8"/>
                </a:solidFill>
              </a:rPr>
              <a:t>Infomoment</a:t>
            </a:r>
            <a:r>
              <a:rPr lang="nl-BE" dirty="0" smtClean="0">
                <a:solidFill>
                  <a:srgbClr val="6BA4B8"/>
                </a:solidFill>
              </a:rPr>
              <a:t> derdebetalersregeling en terugbetalingsmodelijkheden </a:t>
            </a:r>
            <a:r>
              <a:rPr lang="nl-BE" b="1" dirty="0" smtClean="0">
                <a:solidFill>
                  <a:srgbClr val="6BA4B8"/>
                </a:solidFill>
              </a:rPr>
              <a:t>aan zorgverstrekkers</a:t>
            </a:r>
          </a:p>
          <a:p>
            <a:r>
              <a:rPr lang="nl-BE" b="1" dirty="0" smtClean="0">
                <a:solidFill>
                  <a:srgbClr val="6BA4B8"/>
                </a:solidFill>
              </a:rPr>
              <a:t>Tussenkomst in remgelden zorg:</a:t>
            </a:r>
          </a:p>
          <a:p>
            <a:pPr lvl="1"/>
            <a:r>
              <a:rPr lang="nl-BE" dirty="0" smtClean="0">
                <a:solidFill>
                  <a:srgbClr val="6BA4B8"/>
                </a:solidFill>
              </a:rPr>
              <a:t>Voor revalidatiecentrum voor kinderen met vrijetijdspas (ouders ¼, OCMW ¾)</a:t>
            </a:r>
          </a:p>
          <a:p>
            <a:pPr lvl="1"/>
            <a:r>
              <a:rPr lang="nl-BE" dirty="0" smtClean="0">
                <a:solidFill>
                  <a:srgbClr val="6BA4B8"/>
                </a:solidFill>
              </a:rPr>
              <a:t>Bij onderkennen van speciale nood (door onderwijs, CLB, K&amp;G…) gestructureerde doorverwijzing naar sociale dienst </a:t>
            </a:r>
            <a:r>
              <a:rPr lang="nl-BE" dirty="0" smtClean="0">
                <a:solidFill>
                  <a:srgbClr val="6BA4B8"/>
                </a:solidFill>
                <a:sym typeface="Wingdings" panose="05000000000000000000" pitchFamily="2" charset="2"/>
              </a:rPr>
              <a:t> kosten deels ten </a:t>
            </a:r>
            <a:r>
              <a:rPr lang="nl-BE" smtClean="0">
                <a:solidFill>
                  <a:srgbClr val="6BA4B8"/>
                </a:solidFill>
                <a:sym typeface="Wingdings" panose="05000000000000000000" pitchFamily="2" charset="2"/>
              </a:rPr>
              <a:t>laste genomen van OCMW</a:t>
            </a:r>
            <a:endParaRPr lang="nl-BE" dirty="0" smtClean="0">
              <a:solidFill>
                <a:srgbClr val="6BA4B8"/>
              </a:solidFill>
            </a:endParaRPr>
          </a:p>
          <a:p>
            <a:pPr lvl="1"/>
            <a:endParaRPr lang="nl-BE" dirty="0">
              <a:solidFill>
                <a:srgbClr val="6BA4B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2403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198</Words>
  <Application>Microsoft Office PowerPoint</Application>
  <PresentationFormat>Diavoorstelling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Kantoorthema</vt:lpstr>
      <vt:lpstr>schoolkostenfonds</vt:lpstr>
      <vt:lpstr>schoolkostenfonds</vt:lpstr>
      <vt:lpstr>PowerPoint-presentatie</vt:lpstr>
      <vt:lpstr>schoolkostenfonds</vt:lpstr>
      <vt:lpstr>schoolkostenplan</vt:lpstr>
      <vt:lpstr>planning</vt:lpstr>
      <vt:lpstr>vrijetijdspas</vt:lpstr>
      <vt:lpstr>Medische – en revalidatiekosten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schoolkostenfonds</dc:title>
  <dc:creator>Leslie Libaers</dc:creator>
  <cp:lastModifiedBy>Top, Luc</cp:lastModifiedBy>
  <cp:revision>6</cp:revision>
  <dcterms:created xsi:type="dcterms:W3CDTF">2017-05-18T08:54:41Z</dcterms:created>
  <dcterms:modified xsi:type="dcterms:W3CDTF">2017-06-06T14:22:25Z</dcterms:modified>
</cp:coreProperties>
</file>